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sldIdLst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68" r:id="rId15"/>
    <p:sldId id="269" r:id="rId16"/>
    <p:sldId id="270" r:id="rId17"/>
    <p:sldId id="271" r:id="rId18"/>
    <p:sldId id="274" r:id="rId19"/>
    <p:sldId id="277" r:id="rId20"/>
    <p:sldId id="272" r:id="rId21"/>
    <p:sldId id="28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4712"/>
  </p:normalViewPr>
  <p:slideViewPr>
    <p:cSldViewPr snapToGrid="0" snapToObjects="1">
      <p:cViewPr varScale="1">
        <p:scale>
          <a:sx n="179" d="100"/>
          <a:sy n="179" d="100"/>
        </p:scale>
        <p:origin x="216" y="7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5" y="2421708"/>
            <a:ext cx="11904292" cy="2031035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834A4-2121-794A-ADD4-E7346D74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5" y="4798450"/>
            <a:ext cx="11904291" cy="126906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2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EC2D-40A3-F24D-AA2B-373F1646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47DCC-E31A-2D4F-9E3C-00DE43E0D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2E97B-A5B8-D14F-BA34-CE2EDD83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B7B85-E7AA-684B-8800-4A463E01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49978-094F-A547-9DFC-77E3CAD0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FD5FE-D286-574A-9B2A-9710029E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40BA-E29C-1B4D-8813-80EEDC43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6E00-541D-D346-91DB-B5DE94722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A822-56C9-6747-B95B-E62FB9B1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81C6-75DE-7141-ACAE-10F9D611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74F0-37EF-0E4F-92D5-A1191586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91818-BEA4-AF41-9E0A-2CC7124D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83495-CC3D-1E48-A4D8-6DAA7BB0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B2A2-E0AF-F845-9B89-8640C630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E496-3AB0-2E4A-8F9F-FD426C5E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7158-BBE2-B045-AABC-587842C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54" y="4748529"/>
            <a:ext cx="11904292" cy="1607823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79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707-5E40-8743-A1E4-4E36A694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93" y="98191"/>
            <a:ext cx="10777415" cy="10310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6148-EEF4-BD4D-BA5F-74D486B6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93" y="1129192"/>
            <a:ext cx="10777415" cy="5047771"/>
          </a:xfrm>
        </p:spPr>
        <p:txBody>
          <a:bodyPr/>
          <a:lstStyle>
            <a:lvl1pPr marL="514350" indent="-508000">
              <a:lnSpc>
                <a:spcPct val="100000"/>
              </a:lnSpc>
              <a:buSzPct val="90000"/>
              <a:buFontTx/>
              <a:buBlip>
                <a:blip r:embed="rId2"/>
              </a:buBlip>
              <a:tabLst/>
              <a:defRPr sz="3200"/>
            </a:lvl1pPr>
            <a:lvl2pPr marL="804863" indent="-231775">
              <a:lnSpc>
                <a:spcPct val="100000"/>
              </a:lnSpc>
              <a:buFont typeface="Wingdings" pitchFamily="2" charset="2"/>
              <a:buChar char="§"/>
              <a:tabLst/>
              <a:defRPr sz="2800"/>
            </a:lvl2pPr>
            <a:lvl3pPr marL="1030288" indent="-225425">
              <a:lnSpc>
                <a:spcPct val="100000"/>
              </a:lnSpc>
              <a:buFont typeface="Wingdings" pitchFamily="2" charset="2"/>
              <a:buChar char="§"/>
              <a:tabLst/>
              <a:defRPr sz="2400"/>
            </a:lvl3pPr>
            <a:lvl4pPr marL="1200150" indent="-171450">
              <a:lnSpc>
                <a:spcPct val="100000"/>
              </a:lnSpc>
              <a:buFont typeface="Wingdings" pitchFamily="2" charset="2"/>
              <a:buChar char="§"/>
              <a:defRPr sz="2400"/>
            </a:lvl4pPr>
            <a:lvl5pPr marL="1377950" indent="-174625">
              <a:lnSpc>
                <a:spcPct val="100000"/>
              </a:lnSpc>
              <a:buFont typeface="Wingdings" pitchFamily="2" charset="2"/>
              <a:buChar char="§"/>
              <a:tabLst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ED8-0842-5447-A6C7-EDE56CFF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D2D4-3CDF-0447-A047-2317978B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4C36-8448-D243-BA72-0E3C421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5930-837B-9945-A457-25F21A06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255948"/>
            <a:ext cx="10515600" cy="2092740"/>
          </a:xfrm>
        </p:spPr>
        <p:txBody>
          <a:bodyPr anchor="ctr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C3982-D0AF-CD45-99E8-DC0486D9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588950"/>
            <a:ext cx="10515600" cy="76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E50A-7BD9-0A40-8FAA-A0034A2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6660-38C6-C243-9CB4-5B030189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8A8D8-7CE6-854D-8CC2-BAB3DC06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D998-3665-8B42-8DC9-EBFF922A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36C7-5CCF-894D-B574-A4EE8E299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A0A2C-6584-DF44-8B32-BB694BB2C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6596-2CAB-954B-863D-CF5CE15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01E73-4D14-4948-B020-2BCF6045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5E0F0-A6D2-9745-A200-67F4709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93BB-E290-7C4F-84D0-3180E21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74113-1BD3-154E-9754-445A0502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C8AA4-4081-744D-9A4B-4A895CFD3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FDE81-01D9-524D-A31E-F1178E4D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B9FFD-84F6-ED44-B3AA-12685A12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ED813-2BC2-A34E-A6A1-AD9E967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FB6F9-B66A-FC4F-95CB-D4B9CD08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10113-07D3-B740-B240-FE2F3FB0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248F-C9AC-5B44-8BE5-3924373A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4AFB1-FCCD-254A-9080-74306B85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68B63-AF55-E842-B81C-FE77B943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C7409-9A24-F847-A06D-37A61F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72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8DC2-D828-B748-80C8-28513A1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80AF-DFBF-4840-A038-9F4A5F2C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CF78A-6D5B-184C-9816-13442141E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EAD9B-926E-0549-9521-8D189C13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BA2A9-E02C-B94E-8C1F-E6183F14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E5D93-20FB-6B46-826E-088863C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63048-373F-FF44-B784-446C2676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0" y="98191"/>
            <a:ext cx="10563101" cy="103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834E1-B894-5449-B7BC-5F8A3A8E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450" y="1129192"/>
            <a:ext cx="10563101" cy="504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Edit Master text styles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5732-CC70-354E-BB59-14D5EEC98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9864" y="6421664"/>
            <a:ext cx="1401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10/24/18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1054B-C2D6-024D-8239-B0CA6FC2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421664"/>
            <a:ext cx="1635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0631A4-8783-F544-8917-9FEFB7267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08BBD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6858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Blip>
          <a:blip r:embed="rId15"/>
        </a:buBlip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854B-411B-1E47-A410-193F03ECA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Oklahoma School Report Cards</a:t>
            </a:r>
          </a:p>
        </p:txBody>
      </p:sp>
    </p:spTree>
    <p:extLst>
      <p:ext uri="{BB962C8B-B14F-4D97-AF65-F5344CB8AC3E}">
        <p14:creationId xmlns:p14="http://schemas.microsoft.com/office/powerpoint/2010/main" val="365596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Individual Student Growth</a:t>
            </a:r>
          </a:p>
          <a:p>
            <a:pPr lvl="1"/>
            <a:r>
              <a:rPr lang="en-US" dirty="0"/>
              <a:t>Each student earns points based on his or her progress from year to year. Points are earned across the scale to recognize all growth across or within performance levels.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F7B17-F46A-DE42-952D-79A04768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3" y="3542191"/>
            <a:ext cx="10476761" cy="23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Learner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Reflects the percentage of English learners who are on track toward a timely exit from their language acquisition plan.</a:t>
            </a:r>
          </a:p>
          <a:p>
            <a:r>
              <a:rPr lang="en-US" dirty="0"/>
              <a:t>Based on initial proficiency, a student has up to five years to exit their EL program. </a:t>
            </a:r>
          </a:p>
          <a:p>
            <a:r>
              <a:rPr lang="en-US" dirty="0"/>
              <a:t>Using the most recent scores and expected exit year, each student has an individual target each year to demonstrate progress toward exit (i.e. English language proficiency).</a:t>
            </a:r>
          </a:p>
        </p:txBody>
      </p:sp>
    </p:spTree>
    <p:extLst>
      <p:ext uri="{BB962C8B-B14F-4D97-AF65-F5344CB8AC3E}">
        <p14:creationId xmlns:p14="http://schemas.microsoft.com/office/powerpoint/2010/main" val="23090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required federal definition for the four-year graduation rate in addition to a school improvement score.</a:t>
            </a:r>
          </a:p>
          <a:p>
            <a:r>
              <a:rPr lang="en-US" dirty="0"/>
              <a:t>The improvement score reflects additional graduates who successfully attained a diploma after five or six years.</a:t>
            </a:r>
          </a:p>
          <a:p>
            <a:r>
              <a:rPr lang="en-US" dirty="0"/>
              <a:t>Recognizes the additional effort of schools and students to work toward graduation after four years.</a:t>
            </a:r>
          </a:p>
        </p:txBody>
      </p:sp>
    </p:spTree>
    <p:extLst>
      <p:ext uri="{BB962C8B-B14F-4D97-AF65-F5344CB8AC3E}">
        <p14:creationId xmlns:p14="http://schemas.microsoft.com/office/powerpoint/2010/main" val="4686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  <a:p>
            <a:pPr lvl="1"/>
            <a:r>
              <a:rPr lang="en-US" dirty="0"/>
              <a:t>Research links excessive absences to diminished academic outcomes. </a:t>
            </a:r>
          </a:p>
          <a:p>
            <a:pPr lvl="1"/>
            <a:r>
              <a:rPr lang="en-US" dirty="0"/>
              <a:t>Even excused </a:t>
            </a:r>
            <a:r>
              <a:rPr lang="en-US"/>
              <a:t>absences represent </a:t>
            </a:r>
            <a:r>
              <a:rPr lang="en-US" dirty="0"/>
              <a:t>lost instruction time that can put a student at risk of falling behind academically. </a:t>
            </a:r>
          </a:p>
          <a:p>
            <a:pPr lvl="1"/>
            <a:r>
              <a:rPr lang="en-US" dirty="0"/>
              <a:t>Reflects the percentage of students in good attendance. </a:t>
            </a:r>
          </a:p>
          <a:p>
            <a:pPr lvl="1"/>
            <a:r>
              <a:rPr lang="en-US" dirty="0"/>
              <a:t>By collecting data and identifying chronically absent students, this indicator highlights root causes so schools can support  individual students and remove barriers toward attendance. </a:t>
            </a:r>
          </a:p>
        </p:txBody>
      </p:sp>
    </p:spTree>
    <p:extLst>
      <p:ext uri="{BB962C8B-B14F-4D97-AF65-F5344CB8AC3E}">
        <p14:creationId xmlns:p14="http://schemas.microsoft.com/office/powerpoint/2010/main" val="94870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Postsecondary Opportunities</a:t>
            </a:r>
          </a:p>
          <a:p>
            <a:pPr lvl="1"/>
            <a:r>
              <a:rPr lang="en-US" dirty="0"/>
              <a:t>These opportunities support students in their preparation for college or career:</a:t>
            </a:r>
          </a:p>
          <a:p>
            <a:pPr lvl="2"/>
            <a:r>
              <a:rPr lang="en-US" dirty="0"/>
              <a:t>AP/IB coursework </a:t>
            </a:r>
          </a:p>
          <a:p>
            <a:pPr lvl="2"/>
            <a:r>
              <a:rPr lang="en-US" dirty="0"/>
              <a:t>Internships</a:t>
            </a:r>
          </a:p>
          <a:p>
            <a:pPr lvl="2"/>
            <a:r>
              <a:rPr lang="en-US" dirty="0"/>
              <a:t>Dual or Concurrent Enrollment</a:t>
            </a:r>
          </a:p>
          <a:p>
            <a:pPr lvl="2"/>
            <a:r>
              <a:rPr lang="en-US" dirty="0"/>
              <a:t>Programs leading to industry certification </a:t>
            </a:r>
          </a:p>
          <a:p>
            <a:pPr lvl="1"/>
            <a:r>
              <a:rPr lang="en-US" dirty="0"/>
              <a:t>The indicator reflects the percentage of students engaging in at least one of these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ensure that the School Report Card is accessible and meaningful? </a:t>
            </a:r>
          </a:p>
          <a:p>
            <a:r>
              <a:rPr lang="en-US" dirty="0"/>
              <a:t>How does the information in the accountability system inform school improvement and support?</a:t>
            </a:r>
          </a:p>
          <a:p>
            <a:r>
              <a:rPr lang="en-US" dirty="0"/>
              <a:t>Focus Groups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District leaders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Educators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Parents </a:t>
            </a:r>
          </a:p>
          <a:p>
            <a:r>
              <a:rPr lang="en-US" dirty="0"/>
              <a:t>Federal Requirements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FD450-BBAE-8542-88B9-9079F21193E2}"/>
              </a:ext>
            </a:extLst>
          </p:cNvPr>
          <p:cNvSpPr txBox="1"/>
          <p:nvPr/>
        </p:nvSpPr>
        <p:spPr>
          <a:xfrm>
            <a:off x="3639545" y="4100286"/>
            <a:ext cx="544285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Community leaders 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Business partners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8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dashboard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Contextual Information</a:t>
            </a:r>
          </a:p>
          <a:p>
            <a:pPr lvl="1"/>
            <a:r>
              <a:rPr lang="en-US" dirty="0"/>
              <a:t>Programs of Excellence</a:t>
            </a:r>
          </a:p>
          <a:p>
            <a:pPr lvl="1"/>
            <a:r>
              <a:rPr lang="en-US" dirty="0"/>
              <a:t>School enrollment and background</a:t>
            </a:r>
          </a:p>
          <a:p>
            <a:pPr lvl="1"/>
            <a:r>
              <a:rPr lang="en-US" dirty="0"/>
              <a:t>Federally required contextual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dashboard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Card Indicators (Accountability System)</a:t>
            </a:r>
          </a:p>
          <a:p>
            <a:pPr lvl="1"/>
            <a:r>
              <a:rPr lang="en-US" dirty="0"/>
              <a:t>Academic performance</a:t>
            </a:r>
          </a:p>
          <a:p>
            <a:pPr lvl="1"/>
            <a:r>
              <a:rPr lang="en-US" dirty="0"/>
              <a:t>Academic growth and improvement</a:t>
            </a:r>
          </a:p>
          <a:p>
            <a:pPr lvl="1"/>
            <a:r>
              <a:rPr lang="en-US" dirty="0"/>
              <a:t>Progress and supports for English learners</a:t>
            </a:r>
          </a:p>
          <a:p>
            <a:pPr lvl="1"/>
            <a:r>
              <a:rPr lang="en-US" dirty="0"/>
              <a:t>Attendance data</a:t>
            </a:r>
          </a:p>
          <a:p>
            <a:pPr lvl="1"/>
            <a:r>
              <a:rPr lang="en-US" dirty="0"/>
              <a:t>Four-year and extended cohort graduation</a:t>
            </a:r>
          </a:p>
          <a:p>
            <a:pPr lvl="1"/>
            <a:r>
              <a:rPr lang="en-US" dirty="0"/>
              <a:t>Career- and college-preparedness participation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25341"/>
            <a:ext cx="11903075" cy="2032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61558"/>
            <a:ext cx="11903075" cy="2049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OK State Department of Education</a:t>
            </a:r>
          </a:p>
          <a:p>
            <a:pPr marL="0" indent="0" algn="ctr">
              <a:buNone/>
            </a:pPr>
            <a:r>
              <a:rPr lang="en-US" sz="3600" dirty="0"/>
              <a:t>Office of Accountability</a:t>
            </a:r>
          </a:p>
          <a:p>
            <a:pPr marL="0" indent="0" algn="ctr">
              <a:buNone/>
            </a:pPr>
            <a:r>
              <a:rPr lang="en-US" sz="3600" dirty="0"/>
              <a:t>(405) 522-5169</a:t>
            </a:r>
          </a:p>
          <a:p>
            <a:pPr marL="0" indent="0" algn="ctr">
              <a:buNone/>
            </a:pPr>
            <a:r>
              <a:rPr lang="en-US" sz="3600" dirty="0" err="1"/>
              <a:t>sde.ok.gov</a:t>
            </a:r>
            <a:r>
              <a:rPr lang="en-US" sz="3600" dirty="0"/>
              <a:t>/accountability-assessments</a:t>
            </a:r>
          </a:p>
        </p:txBody>
      </p:sp>
    </p:spTree>
    <p:extLst>
      <p:ext uri="{BB962C8B-B14F-4D97-AF65-F5344CB8AC3E}">
        <p14:creationId xmlns:p14="http://schemas.microsoft.com/office/powerpoint/2010/main" val="202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Guiding principle: </a:t>
            </a:r>
            <a:r>
              <a:rPr lang="en-US" b="1" dirty="0"/>
              <a:t>All students can grow and all schools can improve.</a:t>
            </a:r>
          </a:p>
          <a:p>
            <a:r>
              <a:rPr lang="en-US" dirty="0"/>
              <a:t>Provide accessible, meaningful and actionable information about public schools.</a:t>
            </a:r>
          </a:p>
          <a:p>
            <a:r>
              <a:rPr lang="en-US" dirty="0"/>
              <a:t>Integrated in a cycle of continuous improvement for schools, identifying what is working and what may be improved.</a:t>
            </a:r>
          </a:p>
        </p:txBody>
      </p:sp>
    </p:spTree>
    <p:extLst>
      <p:ext uri="{BB962C8B-B14F-4D97-AF65-F5344CB8AC3E}">
        <p14:creationId xmlns:p14="http://schemas.microsoft.com/office/powerpoint/2010/main" val="36509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ESSA-Required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ESSA, indicators must include:</a:t>
            </a:r>
          </a:p>
          <a:p>
            <a:pPr lvl="1"/>
            <a:r>
              <a:rPr lang="en-US" dirty="0"/>
              <a:t>Annual assessments (Academic Achievement)</a:t>
            </a:r>
          </a:p>
          <a:p>
            <a:pPr lvl="1"/>
            <a:r>
              <a:rPr lang="en-US" dirty="0"/>
              <a:t>Additional “academic” indicator for elementary and middle schools (Academic Growth)</a:t>
            </a:r>
          </a:p>
          <a:p>
            <a:pPr lvl="1"/>
            <a:r>
              <a:rPr lang="en-US" dirty="0"/>
              <a:t>Graduation Rate for high schools</a:t>
            </a:r>
          </a:p>
          <a:p>
            <a:pPr lvl="1"/>
            <a:r>
              <a:rPr lang="en-US" dirty="0"/>
              <a:t>English Language Proficiency for English learners (ELPA)</a:t>
            </a:r>
          </a:p>
          <a:p>
            <a:pPr lvl="1"/>
            <a:r>
              <a:rPr lang="en-US" dirty="0"/>
              <a:t>A school quality indicator (Chronic Absenteeism for all schools and Postsecondary Opportunities for high schools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6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Models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4493"/>
              </p:ext>
            </p:extLst>
          </p:nvPr>
        </p:nvGraphicFramePr>
        <p:xfrm>
          <a:off x="1321677" y="950686"/>
          <a:ext cx="9548646" cy="51139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172670">
                  <a:extLst>
                    <a:ext uri="{9D8B030D-6E8A-4147-A177-3AD203B41FA5}">
                      <a16:colId xmlns:a16="http://schemas.microsoft.com/office/drawing/2014/main" val="533797180"/>
                    </a:ext>
                  </a:extLst>
                </a:gridCol>
                <a:gridCol w="2375976">
                  <a:extLst>
                    <a:ext uri="{9D8B030D-6E8A-4147-A177-3AD203B41FA5}">
                      <a16:colId xmlns:a16="http://schemas.microsoft.com/office/drawing/2014/main" val="2366528279"/>
                    </a:ext>
                  </a:extLst>
                </a:gridCol>
              </a:tblGrid>
              <a:tr h="632426"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>
                          <a:solidFill>
                            <a:schemeClr val="bg1"/>
                          </a:solidFill>
                        </a:rPr>
                        <a:t>Elementary and Middle</a:t>
                      </a:r>
                      <a:r>
                        <a:rPr lang="en-US" sz="3200" u="none" baseline="0" dirty="0">
                          <a:solidFill>
                            <a:schemeClr val="bg1"/>
                          </a:solidFill>
                        </a:rPr>
                        <a:t> Schools</a:t>
                      </a:r>
                      <a:endParaRPr lang="en-US" sz="3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Points (90 total)</a:t>
                      </a: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60425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Academic Achievement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(35</a:t>
                      </a:r>
                      <a:r>
                        <a:rPr lang="en-US" sz="2400" b="1" baseline="0" dirty="0"/>
                        <a:t> total)</a:t>
                      </a:r>
                      <a:endParaRPr lang="en-US" sz="24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62260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 Language Arts (ELA)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0829777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Mathematics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4954046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7774145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Academic</a:t>
                      </a:r>
                      <a:r>
                        <a:rPr lang="en-US" sz="2400" b="1" baseline="0" dirty="0"/>
                        <a:t> Growth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(30 total)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703751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2846530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5561028"/>
                  </a:ext>
                </a:extLst>
              </a:tr>
              <a:tr h="8231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English</a:t>
                      </a:r>
                      <a:r>
                        <a:rPr lang="en-US" sz="2400" b="1" baseline="0" dirty="0"/>
                        <a:t> Language Proficiency Assessments (ELPA) Progress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4403464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Chronic Absenteeism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8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32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20440"/>
              </p:ext>
            </p:extLst>
          </p:nvPr>
        </p:nvGraphicFramePr>
        <p:xfrm>
          <a:off x="1492220" y="1129192"/>
          <a:ext cx="9207560" cy="473179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828707">
                  <a:extLst>
                    <a:ext uri="{9D8B030D-6E8A-4147-A177-3AD203B41FA5}">
                      <a16:colId xmlns:a16="http://schemas.microsoft.com/office/drawing/2014/main" val="645309123"/>
                    </a:ext>
                  </a:extLst>
                </a:gridCol>
                <a:gridCol w="2378853">
                  <a:extLst>
                    <a:ext uri="{9D8B030D-6E8A-4147-A177-3AD203B41FA5}">
                      <a16:colId xmlns:a16="http://schemas.microsoft.com/office/drawing/2014/main" val="2596982171"/>
                    </a:ext>
                  </a:extLst>
                </a:gridCol>
              </a:tblGrid>
              <a:tr h="708434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>
                          <a:solidFill>
                            <a:schemeClr val="bg1"/>
                          </a:solidFill>
                        </a:rPr>
                        <a:t>High Schools</a:t>
                      </a:r>
                      <a:endParaRPr lang="en-US" sz="28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Points (90</a:t>
                      </a:r>
                      <a:r>
                        <a:rPr lang="en-US" sz="2000" u="none" baseline="0" dirty="0">
                          <a:solidFill>
                            <a:schemeClr val="bg1"/>
                          </a:solidFill>
                        </a:rPr>
                        <a:t> total)</a:t>
                      </a: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1366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Academic Achievement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(45 total)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893223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 Language Arts (ELA)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106428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Mathematics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6640482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6047694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Graduation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029242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Postsecondary</a:t>
                      </a:r>
                      <a:r>
                        <a:rPr lang="en-US" sz="2400" b="1" baseline="0" dirty="0"/>
                        <a:t> Opportunities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2169466"/>
                  </a:ext>
                </a:extLst>
              </a:tr>
              <a:tr h="8035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English</a:t>
                      </a:r>
                      <a:r>
                        <a:rPr lang="en-US" sz="2400" b="1" baseline="0" dirty="0"/>
                        <a:t> Language Proficiency Assessments (ELPA) Progress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01662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Chronic Absenteeism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90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6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Oklahoma School Report Card is a </a:t>
            </a:r>
            <a:r>
              <a:rPr lang="en-US" i="1" dirty="0"/>
              <a:t>multi-measures</a:t>
            </a:r>
            <a:r>
              <a:rPr lang="en-US" dirty="0"/>
              <a:t> model of school </a:t>
            </a:r>
            <a:r>
              <a:rPr lang="en-US" b="1" dirty="0"/>
              <a:t>improvement</a:t>
            </a:r>
            <a:r>
              <a:rPr lang="en-US" dirty="0"/>
              <a:t> and </a:t>
            </a:r>
            <a:r>
              <a:rPr lang="en-US" b="1" dirty="0"/>
              <a:t>performance</a:t>
            </a:r>
            <a:r>
              <a:rPr lang="en-US" dirty="0"/>
              <a:t>.</a:t>
            </a:r>
          </a:p>
          <a:p>
            <a:r>
              <a:rPr lang="en-US" dirty="0"/>
              <a:t>Growth-centered indicators (Academic Growth and ELPA) require multiple years of data to show individual student progress.</a:t>
            </a:r>
          </a:p>
          <a:p>
            <a:r>
              <a:rPr lang="en-US" dirty="0"/>
              <a:t>School quality indicators (Chronic Absenteeism and Postsecondary Opportunities) provide supplemental information beyond assessment scores.</a:t>
            </a:r>
          </a:p>
        </p:txBody>
      </p:sp>
    </p:spTree>
    <p:extLst>
      <p:ext uri="{BB962C8B-B14F-4D97-AF65-F5344CB8AC3E}">
        <p14:creationId xmlns:p14="http://schemas.microsoft.com/office/powerpoint/2010/main" val="21680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Achievement</a:t>
            </a:r>
          </a:p>
          <a:p>
            <a:pPr lvl="1"/>
            <a:r>
              <a:rPr lang="en-US" dirty="0"/>
              <a:t>Demonstrates how students are </a:t>
            </a:r>
            <a:r>
              <a:rPr lang="en-US" b="1" dirty="0"/>
              <a:t>performing</a:t>
            </a:r>
            <a:r>
              <a:rPr lang="en-US" dirty="0"/>
              <a:t> on annual assessments in ELA, math and science. </a:t>
            </a:r>
          </a:p>
          <a:p>
            <a:pPr lvl="1"/>
            <a:r>
              <a:rPr lang="en-US" dirty="0"/>
              <a:t>Comprised of two metrics: attainment of student-group targets and percent of students scoring proficient.</a:t>
            </a:r>
          </a:p>
          <a:p>
            <a:r>
              <a:rPr lang="en-US" dirty="0"/>
              <a:t>Academic Growth (elementary and middle schools only)</a:t>
            </a:r>
          </a:p>
          <a:p>
            <a:pPr lvl="1"/>
            <a:r>
              <a:rPr lang="en-US" dirty="0"/>
              <a:t>Celebrates how individual students are </a:t>
            </a:r>
            <a:r>
              <a:rPr lang="en-US" b="1" dirty="0"/>
              <a:t>progressing</a:t>
            </a:r>
            <a:r>
              <a:rPr lang="en-US" dirty="0"/>
              <a:t> on ELA and math assessments compared to their performance in the prior school year.</a:t>
            </a:r>
          </a:p>
        </p:txBody>
      </p:sp>
    </p:spTree>
    <p:extLst>
      <p:ext uri="{BB962C8B-B14F-4D97-AF65-F5344CB8AC3E}">
        <p14:creationId xmlns:p14="http://schemas.microsoft.com/office/powerpoint/2010/main" val="29755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Priority Student Groups (Achievement)</a:t>
            </a:r>
          </a:p>
          <a:p>
            <a:pPr lvl="1"/>
            <a:r>
              <a:rPr lang="en-US" dirty="0"/>
              <a:t>The majority of points under the achievement indicator are earned under this category. </a:t>
            </a:r>
          </a:p>
          <a:p>
            <a:pPr lvl="1"/>
            <a:r>
              <a:rPr lang="en-US" dirty="0"/>
              <a:t>Students are assigned a target score based on ambitious, achievable goals determined by </a:t>
            </a:r>
            <a:r>
              <a:rPr lang="en-US" i="1" dirty="0"/>
              <a:t>student group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Student group is determined by the demographic most closely correlated with academic achievement to which the student belongs.</a:t>
            </a:r>
          </a:p>
        </p:txBody>
      </p:sp>
    </p:spTree>
    <p:extLst>
      <p:ext uri="{BB962C8B-B14F-4D97-AF65-F5344CB8AC3E}">
        <p14:creationId xmlns:p14="http://schemas.microsoft.com/office/powerpoint/2010/main" val="25688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Proficiency of All Students (Achievement)</a:t>
            </a:r>
          </a:p>
          <a:p>
            <a:pPr lvl="1"/>
            <a:r>
              <a:rPr lang="en-US" dirty="0"/>
              <a:t>A portion of points under this indicator are based on the overall proficiency of all students at the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91269"/>
      </p:ext>
    </p:extLst>
  </p:cSld>
  <p:clrMapOvr>
    <a:masterClrMapping/>
  </p:clrMapOvr>
</p:sld>
</file>

<file path=ppt/theme/theme1.xml><?xml version="1.0" encoding="utf-8"?>
<a:theme xmlns:a="http://schemas.openxmlformats.org/drawingml/2006/main" name="OKE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Edge" id="{4E6C45EC-10D4-8748-A378-A8EC6964F486}" vid="{CE611F7F-EC4C-A84F-B2D0-ABB3B91130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OKEdge</Template>
  <TotalTime>3686</TotalTime>
  <Words>778</Words>
  <Application>Microsoft Macintosh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Wingdings</vt:lpstr>
      <vt:lpstr>OKEdge</vt:lpstr>
      <vt:lpstr>Oklahoma School Report Cards</vt:lpstr>
      <vt:lpstr>Accountability Goals</vt:lpstr>
      <vt:lpstr>ESSA-Required Indicators</vt:lpstr>
      <vt:lpstr>Accountability Models</vt:lpstr>
      <vt:lpstr>Accountability Models</vt:lpstr>
      <vt:lpstr>What does this mean?</vt:lpstr>
      <vt:lpstr>Academic Indicators</vt:lpstr>
      <vt:lpstr>Three Perspectives</vt:lpstr>
      <vt:lpstr>Three Perspectives</vt:lpstr>
      <vt:lpstr>Three Perspectives</vt:lpstr>
      <vt:lpstr>English Learner Progress</vt:lpstr>
      <vt:lpstr>Graduation</vt:lpstr>
      <vt:lpstr>School Quality Indicators</vt:lpstr>
      <vt:lpstr>School Quality Indicators</vt:lpstr>
      <vt:lpstr>Reporting Dashboard</vt:lpstr>
      <vt:lpstr>Dashboard Video</vt:lpstr>
      <vt:lpstr>What does the dashboard tell us?</vt:lpstr>
      <vt:lpstr>What does the dashboard tell us?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Cory Ingram</cp:lastModifiedBy>
  <cp:revision>72</cp:revision>
  <dcterms:created xsi:type="dcterms:W3CDTF">2010-04-12T23:12:02Z</dcterms:created>
  <dcterms:modified xsi:type="dcterms:W3CDTF">2018-10-24T22:29:15Z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